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56" r:id="rId4"/>
    <p:sldId id="257" r:id="rId5"/>
    <p:sldId id="258" r:id="rId6"/>
    <p:sldId id="259" r:id="rId7"/>
    <p:sldId id="260" r:id="rId8"/>
    <p:sldId id="272" r:id="rId9"/>
    <p:sldId id="266" r:id="rId10"/>
    <p:sldId id="267" r:id="rId11"/>
    <p:sldId id="269" r:id="rId12"/>
    <p:sldId id="270"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51" autoAdjust="0"/>
    <p:restoredTop sz="94249" autoAdjust="0"/>
  </p:normalViewPr>
  <p:slideViewPr>
    <p:cSldViewPr snapToGrid="0">
      <p:cViewPr varScale="1">
        <p:scale>
          <a:sx n="60" d="100"/>
          <a:sy n="60"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F009E81-1951-4C09-825E-500EF144F86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247832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009E81-1951-4C09-825E-500EF144F86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64905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009E81-1951-4C09-825E-500EF144F86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3037875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009E81-1951-4C09-825E-500EF144F86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401366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009E81-1951-4C09-825E-500EF144F86A}"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2892569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009E81-1951-4C09-825E-500EF144F86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31380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009E81-1951-4C09-825E-500EF144F86A}"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1062549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009E81-1951-4C09-825E-500EF144F86A}"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1615562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09E81-1951-4C09-825E-500EF144F86A}"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2668184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009E81-1951-4C09-825E-500EF144F86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424460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009E81-1951-4C09-825E-500EF144F86A}"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36B851-97BA-42FC-B3D7-76076E4D35DC}" type="slidenum">
              <a:rPr lang="en-US" smtClean="0"/>
              <a:t>‹#›</a:t>
            </a:fld>
            <a:endParaRPr lang="en-US"/>
          </a:p>
        </p:txBody>
      </p:sp>
    </p:spTree>
    <p:extLst>
      <p:ext uri="{BB962C8B-B14F-4D97-AF65-F5344CB8AC3E}">
        <p14:creationId xmlns:p14="http://schemas.microsoft.com/office/powerpoint/2010/main" val="2976441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2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09E81-1951-4C09-825E-500EF144F86A}"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6B851-97BA-42FC-B3D7-76076E4D35DC}" type="slidenum">
              <a:rPr lang="en-US" smtClean="0"/>
              <a:t>‹#›</a:t>
            </a:fld>
            <a:endParaRPr lang="en-US"/>
          </a:p>
        </p:txBody>
      </p:sp>
    </p:spTree>
    <p:extLst>
      <p:ext uri="{BB962C8B-B14F-4D97-AF65-F5344CB8AC3E}">
        <p14:creationId xmlns:p14="http://schemas.microsoft.com/office/powerpoint/2010/main" val="3633932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35.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emf"/></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DC7A19-3AF0-490E-9D51-8F951767A780}"/>
              </a:ext>
            </a:extLst>
          </p:cNvPr>
          <p:cNvSpPr>
            <a:spLocks noChangeArrowheads="1"/>
          </p:cNvSpPr>
          <p:nvPr/>
        </p:nvSpPr>
        <p:spPr bwMode="auto">
          <a:xfrm>
            <a:off x="2976296" y="833391"/>
            <a:ext cx="623940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800" b="1" i="0" u="sng" strike="noStrike" cap="none" normalizeH="0" baseline="0" dirty="0">
                <a:ln>
                  <a:noFill/>
                </a:ln>
                <a:solidFill>
                  <a:srgbClr val="FF0000"/>
                </a:solidFill>
                <a:effectLst/>
                <a:latin typeface="Calibri Light" panose="020F0302020204030204" pitchFamily="34" charset="0"/>
                <a:ea typeface="Times New Roman" panose="02020603050405020304" pitchFamily="18" charset="0"/>
                <a:cs typeface="Times New Roman" panose="02020603050405020304" pitchFamily="18" charset="0"/>
              </a:rPr>
              <a:t>American Arches</a:t>
            </a:r>
            <a:endParaRPr kumimoji="0" lang="en-US" altLang="en-US" sz="1100" b="1" i="0" u="none" strike="noStrike" cap="none" normalizeH="0" baseline="0" dirty="0">
              <a:ln>
                <a:noFill/>
              </a:ln>
              <a:solidFill>
                <a:srgbClr val="FF00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America’s Premium Custom Arch Manufacturer</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1F3864"/>
                </a:solidFill>
                <a:effectLst/>
                <a:latin typeface="Calibri" panose="020F0502020204030204" pitchFamily="34" charset="0"/>
                <a:ea typeface="Calibri" panose="020F0502020204030204" pitchFamily="34" charset="0"/>
                <a:cs typeface="Times New Roman" panose="02020603050405020304" pitchFamily="18" charset="0"/>
              </a:rPr>
              <a:t>Using Computerized Equipment and Commercial Systems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4">
            <a:extLst>
              <a:ext uri="{FF2B5EF4-FFF2-40B4-BE49-F238E27FC236}">
                <a16:creationId xmlns:a16="http://schemas.microsoft.com/office/drawing/2014/main" id="{5AF12D3D-B5FC-4C7B-A673-8C4BBD52C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80" r="9084" b="17450"/>
          <a:stretch>
            <a:fillRect/>
          </a:stretch>
        </p:blipFill>
        <p:spPr bwMode="auto">
          <a:xfrm>
            <a:off x="847725" y="2948137"/>
            <a:ext cx="3712302" cy="31892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1409A93-CFDD-4640-9637-B5B7634D4449}"/>
              </a:ext>
            </a:extLst>
          </p:cNvPr>
          <p:cNvSpPr>
            <a:spLocks noChangeArrowheads="1"/>
          </p:cNvSpPr>
          <p:nvPr/>
        </p:nvSpPr>
        <p:spPr bwMode="auto">
          <a:xfrm>
            <a:off x="4721702" y="2721115"/>
            <a:ext cx="702491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8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810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 dedicated manufacturer of </a:t>
            </a:r>
            <a:r>
              <a:rPr kumimoji="0" lang="en-US" altLang="en-US" b="1" i="1"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only</a:t>
            </a:r>
            <a:r>
              <a:rPr kumimoji="0" lang="en-US" altLang="en-US"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Arches and Specialty Shaped Indoor Window Products. We offer an exclusive line of Energy Efficient Products at Economical Prices for the professional industry. American Arches is centrally located in the US and is staffed by skilled by craftsman operating computer-controlled routers that create unique products such as our Non-Movable Sunburst, Slatburst tm, Blackout Arch and the Movable Slatburst tm.</a:t>
            </a:r>
            <a:endParaRPr kumimoji="0" lang="en-US" altLang="en-US" b="0" i="0" u="none" strike="noStrike" cap="none" normalizeH="0" baseline="0" dirty="0">
              <a:ln>
                <a:noFill/>
              </a:ln>
              <a:solidFill>
                <a:schemeClr val="tx1"/>
              </a:solidFill>
              <a:effectLst/>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American Arches are custom designed products with the smartest solutions from the highest quality material on the market today!  No templates required*.  Easy installation without brackets or nails.  Painted to match several interior paint colors!</a:t>
            </a:r>
            <a:endParaRPr kumimoji="0" lang="en-US" altLang="en-US" b="1" i="1" u="none" strike="noStrike" cap="none" normalizeH="0" baseline="0" dirty="0">
              <a:ln>
                <a:noFill/>
              </a:ln>
              <a:solidFill>
                <a:schemeClr val="tx1"/>
              </a:solidFill>
              <a:effectLst/>
              <a:ea typeface="Calibri" panose="020F0502020204030204" pitchFamily="34" charset="0"/>
            </a:endParaRPr>
          </a:p>
          <a:p>
            <a:pPr marL="0" marR="0" lvl="0" indent="38100" algn="l" defTabSz="914400" rtl="0" eaLnBrk="0" fontAlgn="base" latinLnBrk="0" hangingPunct="0">
              <a:lnSpc>
                <a:spcPct val="100000"/>
              </a:lnSpc>
              <a:spcBef>
                <a:spcPct val="0"/>
              </a:spcBef>
              <a:spcAft>
                <a:spcPct val="0"/>
              </a:spcAft>
              <a:buClrTx/>
              <a:buSzTx/>
              <a:buFontTx/>
              <a:buNone/>
              <a:tabLst/>
            </a:pPr>
            <a:r>
              <a:rPr kumimoji="0" lang="en-US" altLang="en-US" b="1" i="1" u="none" strike="noStrike" cap="none" normalizeH="0" baseline="0" dirty="0">
                <a:ln>
                  <a:noFill/>
                </a:ln>
                <a:solidFill>
                  <a:schemeClr val="tx1"/>
                </a:solidFill>
                <a:effectLst/>
                <a:latin typeface="Arial" panose="020B0604020202020204" pitchFamily="34" charset="0"/>
                <a:ea typeface="Calibri" panose="020F0502020204030204" pitchFamily="34" charset="0"/>
              </a:rPr>
              <a:t>*No template required in most cases</a:t>
            </a:r>
            <a:r>
              <a:rPr kumimoji="0" lang="en-US" altLang="en-US"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919822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7670140" y="3030877"/>
            <a:ext cx="4175963" cy="2308324"/>
          </a:xfrm>
          <a:prstGeom prst="rect">
            <a:avLst/>
          </a:prstGeom>
        </p:spPr>
        <p:txBody>
          <a:bodyPr wrap="square">
            <a:spAutoFit/>
          </a:bodyPr>
          <a:lstStyle/>
          <a:p>
            <a:r>
              <a:rPr lang="en-US" b="1" dirty="0">
                <a:latin typeface="Helvetica, Arial, sans-serif"/>
              </a:rPr>
              <a:t>Large Arches</a:t>
            </a:r>
            <a:r>
              <a:rPr lang="en-US" dirty="0">
                <a:latin typeface="Helvetica, Arial, sans-serif"/>
              </a:rPr>
              <a:t> over 72" will be shipped in two or four pieces to prevent freight damages. Assembled by just sliding together, our overlapping design assures no light gaps after installation.  As Shown this four-part non-movable is available in Sunburst and Blackout styles only.   </a:t>
            </a:r>
            <a:endParaRPr lang="en-US" dirty="0"/>
          </a:p>
        </p:txBody>
      </p:sp>
      <p:sp>
        <p:nvSpPr>
          <p:cNvPr id="6" name="TextBox 5"/>
          <p:cNvSpPr txBox="1"/>
          <p:nvPr/>
        </p:nvSpPr>
        <p:spPr>
          <a:xfrm>
            <a:off x="6119709" y="980339"/>
            <a:ext cx="5322014"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dirty="0">
                <a:solidFill>
                  <a:srgbClr val="FF0000"/>
                </a:solidFill>
                <a:latin typeface="Arial Black" panose="020B0A04020102020204" pitchFamily="34" charset="0"/>
              </a:rPr>
              <a:t>Large Arches &amp; Eyebrows over 72” </a:t>
            </a:r>
          </a:p>
        </p:txBody>
      </p:sp>
      <p:pic>
        <p:nvPicPr>
          <p:cNvPr id="3074" name="Picture 2">
            <a:extLst>
              <a:ext uri="{FF2B5EF4-FFF2-40B4-BE49-F238E27FC236}">
                <a16:creationId xmlns:a16="http://schemas.microsoft.com/office/drawing/2014/main" id="{4D980C6F-2A3D-CE77-4CD6-9BA3A335C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27" y="2630905"/>
            <a:ext cx="7216714" cy="388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62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383" y="252301"/>
            <a:ext cx="4800600" cy="326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383" y="3257551"/>
            <a:ext cx="4800600" cy="36004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998" y="2603207"/>
            <a:ext cx="3555773" cy="19112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4304" y="2605090"/>
            <a:ext cx="2981694" cy="22362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983" y="4365441"/>
            <a:ext cx="3320902" cy="249067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90564" y="4383825"/>
            <a:ext cx="3243521" cy="2432641"/>
          </a:xfrm>
          <a:prstGeom prst="rect">
            <a:avLst/>
          </a:prstGeom>
        </p:spPr>
      </p:pic>
      <p:sp>
        <p:nvSpPr>
          <p:cNvPr id="8" name="TextBox 7"/>
          <p:cNvSpPr txBox="1"/>
          <p:nvPr/>
        </p:nvSpPr>
        <p:spPr>
          <a:xfrm>
            <a:off x="5480936" y="203685"/>
            <a:ext cx="601285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rgbClr val="FF0000"/>
                </a:solidFill>
                <a:latin typeface="Arial Black" panose="020B0A04020102020204" pitchFamily="34" charset="0"/>
              </a:rPr>
              <a:t>Custom Inside Mounting Strips</a:t>
            </a:r>
          </a:p>
        </p:txBody>
      </p:sp>
      <p:sp>
        <p:nvSpPr>
          <p:cNvPr id="9" name="Rectangle 8"/>
          <p:cNvSpPr/>
          <p:nvPr/>
        </p:nvSpPr>
        <p:spPr>
          <a:xfrm>
            <a:off x="5453339" y="754657"/>
            <a:ext cx="6096000" cy="1569660"/>
          </a:xfrm>
          <a:prstGeom prst="rect">
            <a:avLst/>
          </a:prstGeom>
        </p:spPr>
        <p:txBody>
          <a:bodyPr>
            <a:spAutoFit/>
          </a:bodyPr>
          <a:lstStyle/>
          <a:p>
            <a:r>
              <a:rPr lang="en-US" sz="1600" b="1" dirty="0">
                <a:latin typeface="Arial Black" panose="020B0A04020102020204" pitchFamily="34" charset="0"/>
              </a:rPr>
              <a:t>All mounting strips are cut to dimensions provided. American Arches will deduct 1/8” inch from all sides of arch to insure proper fit. Any alterations should be made to the mounting strip, not to the arch</a:t>
            </a:r>
          </a:p>
          <a:p>
            <a:r>
              <a:rPr lang="en-US" sz="1600" b="1" dirty="0">
                <a:latin typeface="Arial Black" panose="020B0A04020102020204" pitchFamily="34" charset="0"/>
              </a:rPr>
              <a:t>1½” wide (mounting strip) x  ½” Thick.  All mounting strips over 59" will be in 2 parts</a:t>
            </a:r>
          </a:p>
        </p:txBody>
      </p:sp>
    </p:spTree>
    <p:extLst>
      <p:ext uri="{BB962C8B-B14F-4D97-AF65-F5344CB8AC3E}">
        <p14:creationId xmlns:p14="http://schemas.microsoft.com/office/powerpoint/2010/main" val="2555897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41709"/>
          <a:stretch/>
        </p:blipFill>
        <p:spPr>
          <a:xfrm rot="5400000">
            <a:off x="318569" y="185935"/>
            <a:ext cx="1620292" cy="2084764"/>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230288190"/>
              </p:ext>
            </p:extLst>
          </p:nvPr>
        </p:nvGraphicFramePr>
        <p:xfrm>
          <a:off x="4278099" y="742291"/>
          <a:ext cx="6896100" cy="5526088"/>
        </p:xfrm>
        <a:graphic>
          <a:graphicData uri="http://schemas.openxmlformats.org/presentationml/2006/ole">
            <mc:AlternateContent xmlns:mc="http://schemas.openxmlformats.org/markup-compatibility/2006">
              <mc:Choice xmlns:v="urn:schemas-microsoft-com:vml" Requires="v">
                <p:oleObj name="Document" r:id="rId3" imgW="6895730" imgH="5525781" progId="Word.Document.8">
                  <p:embed/>
                </p:oleObj>
              </mc:Choice>
              <mc:Fallback>
                <p:oleObj name="Document" r:id="rId3" imgW="6895730" imgH="5525781" progId="Word.Document.8">
                  <p:embed/>
                  <p:pic>
                    <p:nvPicPr>
                      <p:cNvPr id="0" name=""/>
                      <p:cNvPicPr/>
                      <p:nvPr/>
                    </p:nvPicPr>
                    <p:blipFill>
                      <a:blip r:embed="rId4"/>
                      <a:stretch>
                        <a:fillRect/>
                      </a:stretch>
                    </p:blipFill>
                    <p:spPr>
                      <a:xfrm>
                        <a:off x="4278099" y="742291"/>
                        <a:ext cx="6896100" cy="5526088"/>
                      </a:xfrm>
                      <a:prstGeom prst="rect">
                        <a:avLst/>
                      </a:prstGeom>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989648" y="1734631"/>
            <a:ext cx="2330226" cy="174767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968494" y="4289803"/>
            <a:ext cx="2372533" cy="1779399"/>
          </a:xfrm>
          <a:prstGeom prst="rect">
            <a:avLst/>
          </a:prstGeom>
        </p:spPr>
      </p:pic>
      <p:cxnSp>
        <p:nvCxnSpPr>
          <p:cNvPr id="7" name="Straight Arrow Connector 6"/>
          <p:cNvCxnSpPr/>
          <p:nvPr/>
        </p:nvCxnSpPr>
        <p:spPr>
          <a:xfrm>
            <a:off x="1339273" y="3512626"/>
            <a:ext cx="1478637" cy="0"/>
          </a:xfrm>
          <a:prstGeom prst="straightConnector1">
            <a:avLst/>
          </a:prstGeom>
          <a:ln w="38100">
            <a:solidFill>
              <a:schemeClr val="tx1">
                <a:alpha val="9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28587" y="2866295"/>
            <a:ext cx="1918700" cy="646331"/>
          </a:xfrm>
          <a:prstGeom prst="rect">
            <a:avLst/>
          </a:prstGeom>
          <a:noFill/>
        </p:spPr>
        <p:txBody>
          <a:bodyPr wrap="square" rtlCol="0">
            <a:spAutoFit/>
          </a:bodyPr>
          <a:lstStyle/>
          <a:p>
            <a:r>
              <a:rPr lang="en-US" sz="1200" dirty="0">
                <a:latin typeface="Arial Black" panose="020B0A04020102020204" pitchFamily="34" charset="0"/>
              </a:rPr>
              <a:t>The start of the arch Curve is at the top of blind head rail</a:t>
            </a:r>
          </a:p>
        </p:txBody>
      </p:sp>
      <p:sp>
        <p:nvSpPr>
          <p:cNvPr id="16" name="TextBox 15"/>
          <p:cNvSpPr txBox="1"/>
          <p:nvPr/>
        </p:nvSpPr>
        <p:spPr>
          <a:xfrm>
            <a:off x="209996" y="4123576"/>
            <a:ext cx="1837291" cy="830997"/>
          </a:xfrm>
          <a:prstGeom prst="rect">
            <a:avLst/>
          </a:prstGeom>
          <a:noFill/>
        </p:spPr>
        <p:txBody>
          <a:bodyPr wrap="square" rtlCol="0">
            <a:spAutoFit/>
          </a:bodyPr>
          <a:lstStyle/>
          <a:p>
            <a:r>
              <a:rPr lang="en-US" sz="1200" dirty="0">
                <a:latin typeface="Arial Black" panose="020B0A04020102020204" pitchFamily="34" charset="0"/>
              </a:rPr>
              <a:t>The start of the arch Curve is approx. 31/2” above   the blind (leg)</a:t>
            </a:r>
          </a:p>
        </p:txBody>
      </p:sp>
      <p:pic>
        <p:nvPicPr>
          <p:cNvPr id="19" name="Picture 18"/>
          <p:cNvPicPr>
            <a:picLocks noChangeAspect="1"/>
          </p:cNvPicPr>
          <p:nvPr/>
        </p:nvPicPr>
        <p:blipFill>
          <a:blip r:embed="rId7"/>
          <a:stretch>
            <a:fillRect/>
          </a:stretch>
        </p:blipFill>
        <p:spPr>
          <a:xfrm>
            <a:off x="1541929" y="4850536"/>
            <a:ext cx="1632813" cy="237727"/>
          </a:xfrm>
          <a:prstGeom prst="rect">
            <a:avLst/>
          </a:prstGeom>
        </p:spPr>
      </p:pic>
      <p:sp>
        <p:nvSpPr>
          <p:cNvPr id="20" name="TextBox 19"/>
          <p:cNvSpPr txBox="1"/>
          <p:nvPr/>
        </p:nvSpPr>
        <p:spPr>
          <a:xfrm>
            <a:off x="67675" y="5801657"/>
            <a:ext cx="2397202" cy="276999"/>
          </a:xfrm>
          <a:prstGeom prst="rect">
            <a:avLst/>
          </a:prstGeom>
          <a:noFill/>
        </p:spPr>
        <p:txBody>
          <a:bodyPr wrap="square" rtlCol="0">
            <a:spAutoFit/>
          </a:bodyPr>
          <a:lstStyle/>
          <a:p>
            <a:r>
              <a:rPr lang="en-US" sz="1200" dirty="0">
                <a:latin typeface="Arial Black" panose="020B0A04020102020204" pitchFamily="34" charset="0"/>
              </a:rPr>
              <a:t>Top of blind head rail</a:t>
            </a:r>
          </a:p>
        </p:txBody>
      </p:sp>
      <p:pic>
        <p:nvPicPr>
          <p:cNvPr id="21" name="Picture 20"/>
          <p:cNvPicPr>
            <a:picLocks noChangeAspect="1"/>
          </p:cNvPicPr>
          <p:nvPr/>
        </p:nvPicPr>
        <p:blipFill>
          <a:blip r:embed="rId7"/>
          <a:stretch>
            <a:fillRect/>
          </a:stretch>
        </p:blipFill>
        <p:spPr>
          <a:xfrm>
            <a:off x="1339273" y="6036711"/>
            <a:ext cx="1591194" cy="231668"/>
          </a:xfrm>
          <a:prstGeom prst="rect">
            <a:avLst/>
          </a:prstGeom>
        </p:spPr>
      </p:pic>
      <p:sp>
        <p:nvSpPr>
          <p:cNvPr id="6" name="Rectangle 5"/>
          <p:cNvSpPr/>
          <p:nvPr/>
        </p:nvSpPr>
        <p:spPr>
          <a:xfrm>
            <a:off x="2930467" y="325886"/>
            <a:ext cx="4039887" cy="584775"/>
          </a:xfrm>
          <a:prstGeom prst="rect">
            <a:avLst/>
          </a:prstGeom>
        </p:spPr>
        <p:txBody>
          <a:bodyPr wrap="none">
            <a:spAutoFit/>
          </a:bodyPr>
          <a:lstStyle/>
          <a:p>
            <a:pPr lvl="0" algn="ctr" eaLnBrk="0" fontAlgn="base" hangingPunct="0">
              <a:spcBef>
                <a:spcPct val="0"/>
              </a:spcBef>
              <a:spcAft>
                <a:spcPct val="0"/>
              </a:spcAft>
            </a:pPr>
            <a:r>
              <a:rPr lang="en-US" sz="3200" b="1" i="1" dirty="0">
                <a:solidFill>
                  <a:srgbClr val="FF0000"/>
                </a:solidFill>
                <a:latin typeface="Arial Black" panose="020B0A04020102020204" pitchFamily="34" charset="0"/>
              </a:rPr>
              <a:t>American Arches</a:t>
            </a:r>
          </a:p>
        </p:txBody>
      </p:sp>
    </p:spTree>
    <p:extLst>
      <p:ext uri="{BB962C8B-B14F-4D97-AF65-F5344CB8AC3E}">
        <p14:creationId xmlns:p14="http://schemas.microsoft.com/office/powerpoint/2010/main" val="92714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D7BF79F-9941-CC29-DBDB-4D90DDAF167A}"/>
              </a:ext>
            </a:extLst>
          </p:cNvPr>
          <p:cNvGraphicFramePr>
            <a:graphicFrameLocks noChangeAspect="1"/>
          </p:cNvGraphicFramePr>
          <p:nvPr>
            <p:extLst>
              <p:ext uri="{D42A27DB-BD31-4B8C-83A1-F6EECF244321}">
                <p14:modId xmlns:p14="http://schemas.microsoft.com/office/powerpoint/2010/main" val="239715842"/>
              </p:ext>
            </p:extLst>
          </p:nvPr>
        </p:nvGraphicFramePr>
        <p:xfrm>
          <a:off x="3169404" y="8022"/>
          <a:ext cx="6144761" cy="6849978"/>
        </p:xfrm>
        <a:graphic>
          <a:graphicData uri="http://schemas.openxmlformats.org/presentationml/2006/ole">
            <mc:AlternateContent xmlns:mc="http://schemas.openxmlformats.org/markup-compatibility/2006">
              <mc:Choice xmlns:v="urn:schemas-microsoft-com:vml" Requires="v">
                <p:oleObj name="Document" r:id="rId2" imgW="7117066" imgH="7653714" progId="Word.Document.8">
                  <p:embed/>
                </p:oleObj>
              </mc:Choice>
              <mc:Fallback>
                <p:oleObj name="Document" r:id="rId2" imgW="7117066" imgH="7653714" progId="Word.Document.8">
                  <p:embed/>
                  <p:pic>
                    <p:nvPicPr>
                      <p:cNvPr id="3" name="Object 2">
                        <a:extLst>
                          <a:ext uri="{FF2B5EF4-FFF2-40B4-BE49-F238E27FC236}">
                            <a16:creationId xmlns:a16="http://schemas.microsoft.com/office/drawing/2014/main" id="{EDDF0A44-4088-D400-D7C7-5AD63E8D28F3}"/>
                          </a:ext>
                        </a:extLst>
                      </p:cNvPr>
                      <p:cNvPicPr/>
                      <p:nvPr/>
                    </p:nvPicPr>
                    <p:blipFill>
                      <a:blip r:embed="rId3"/>
                      <a:stretch>
                        <a:fillRect/>
                      </a:stretch>
                    </p:blipFill>
                    <p:spPr>
                      <a:xfrm>
                        <a:off x="3169404" y="8022"/>
                        <a:ext cx="6144761" cy="6849978"/>
                      </a:xfrm>
                      <a:prstGeom prst="rect">
                        <a:avLst/>
                      </a:prstGeom>
                    </p:spPr>
                  </p:pic>
                </p:oleObj>
              </mc:Fallback>
            </mc:AlternateContent>
          </a:graphicData>
        </a:graphic>
      </p:graphicFrame>
    </p:spTree>
    <p:extLst>
      <p:ext uri="{BB962C8B-B14F-4D97-AF65-F5344CB8AC3E}">
        <p14:creationId xmlns:p14="http://schemas.microsoft.com/office/powerpoint/2010/main" val="3863809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7C40EF14-A4EF-4D98-A7C8-D340D113F715}"/>
              </a:ext>
            </a:extLst>
          </p:cNvPr>
          <p:cNvGraphicFramePr>
            <a:graphicFrameLocks noChangeAspect="1"/>
          </p:cNvGraphicFramePr>
          <p:nvPr>
            <p:extLst>
              <p:ext uri="{D42A27DB-BD31-4B8C-83A1-F6EECF244321}">
                <p14:modId xmlns:p14="http://schemas.microsoft.com/office/powerpoint/2010/main" val="3956356433"/>
              </p:ext>
            </p:extLst>
          </p:nvPr>
        </p:nvGraphicFramePr>
        <p:xfrm>
          <a:off x="6629143" y="173038"/>
          <a:ext cx="5416550" cy="6684962"/>
        </p:xfrm>
        <a:graphic>
          <a:graphicData uri="http://schemas.openxmlformats.org/presentationml/2006/ole">
            <mc:AlternateContent xmlns:mc="http://schemas.openxmlformats.org/markup-compatibility/2006">
              <mc:Choice xmlns:v="urn:schemas-microsoft-com:vml" Requires="v">
                <p:oleObj name="Document" r:id="rId2" imgW="7451779" imgH="9198583" progId="Word.Document.8">
                  <p:embed/>
                </p:oleObj>
              </mc:Choice>
              <mc:Fallback>
                <p:oleObj name="Document" r:id="rId2" imgW="7451779" imgH="9198583" progId="Word.Document.8">
                  <p:embed/>
                  <p:pic>
                    <p:nvPicPr>
                      <p:cNvPr id="0" name=""/>
                      <p:cNvPicPr/>
                      <p:nvPr/>
                    </p:nvPicPr>
                    <p:blipFill>
                      <a:blip r:embed="rId3"/>
                      <a:stretch>
                        <a:fillRect/>
                      </a:stretch>
                    </p:blipFill>
                    <p:spPr>
                      <a:xfrm>
                        <a:off x="6629143" y="173038"/>
                        <a:ext cx="5416550" cy="668496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68FBC392-2F8B-4523-8627-4E6E53E82E89}"/>
              </a:ext>
            </a:extLst>
          </p:cNvPr>
          <p:cNvGraphicFramePr>
            <a:graphicFrameLocks noChangeAspect="1"/>
          </p:cNvGraphicFramePr>
          <p:nvPr>
            <p:extLst>
              <p:ext uri="{D42A27DB-BD31-4B8C-83A1-F6EECF244321}">
                <p14:modId xmlns:p14="http://schemas.microsoft.com/office/powerpoint/2010/main" val="906638568"/>
              </p:ext>
            </p:extLst>
          </p:nvPr>
        </p:nvGraphicFramePr>
        <p:xfrm>
          <a:off x="455496" y="0"/>
          <a:ext cx="5418272" cy="6858000"/>
        </p:xfrm>
        <a:graphic>
          <a:graphicData uri="http://schemas.openxmlformats.org/presentationml/2006/ole">
            <mc:AlternateContent xmlns:mc="http://schemas.openxmlformats.org/markup-compatibility/2006">
              <mc:Choice xmlns:v="urn:schemas-microsoft-com:vml" Requires="v">
                <p:oleObj name="Document" r:id="rId4" imgW="7107678" imgH="9246511" progId="Word.Document.8">
                  <p:embed/>
                </p:oleObj>
              </mc:Choice>
              <mc:Fallback>
                <p:oleObj name="Document" r:id="rId4" imgW="7107678" imgH="9246511" progId="Word.Document.8">
                  <p:embed/>
                  <p:pic>
                    <p:nvPicPr>
                      <p:cNvPr id="0" name=""/>
                      <p:cNvPicPr/>
                      <p:nvPr/>
                    </p:nvPicPr>
                    <p:blipFill>
                      <a:blip r:embed="rId5"/>
                      <a:stretch>
                        <a:fillRect/>
                      </a:stretch>
                    </p:blipFill>
                    <p:spPr>
                      <a:xfrm>
                        <a:off x="455496" y="0"/>
                        <a:ext cx="5418272" cy="6858000"/>
                      </a:xfrm>
                      <a:prstGeom prst="rect">
                        <a:avLst/>
                      </a:prstGeom>
                    </p:spPr>
                  </p:pic>
                </p:oleObj>
              </mc:Fallback>
            </mc:AlternateContent>
          </a:graphicData>
        </a:graphic>
      </p:graphicFrame>
    </p:spTree>
    <p:extLst>
      <p:ext uri="{BB962C8B-B14F-4D97-AF65-F5344CB8AC3E}">
        <p14:creationId xmlns:p14="http://schemas.microsoft.com/office/powerpoint/2010/main" val="2024545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66409" y="869743"/>
            <a:ext cx="5025182" cy="660836"/>
          </a:xfrm>
        </p:spPr>
        <p:txBody>
          <a:bodyPr>
            <a:noAutofit/>
          </a:bodyPr>
          <a:lstStyle/>
          <a:p>
            <a:r>
              <a:rPr lang="en-US" sz="3600" b="1" dirty="0">
                <a:solidFill>
                  <a:srgbClr val="FF0000"/>
                </a:solidFill>
                <a:latin typeface="Arial Black" panose="020B0A04020102020204" pitchFamily="34" charset="0"/>
              </a:rPr>
              <a:t>Custom</a:t>
            </a:r>
            <a:br>
              <a:rPr lang="en-US" sz="3600" b="1" dirty="0">
                <a:solidFill>
                  <a:srgbClr val="FF0000"/>
                </a:solidFill>
                <a:latin typeface="Arial Black" panose="020B0A04020102020204" pitchFamily="34" charset="0"/>
              </a:rPr>
            </a:br>
            <a:r>
              <a:rPr lang="en-US" sz="3600" b="1" dirty="0">
                <a:solidFill>
                  <a:srgbClr val="FF0000"/>
                </a:solidFill>
                <a:latin typeface="Arial Black" panose="020B0A04020102020204" pitchFamily="34" charset="0"/>
              </a:rPr>
              <a:t> Non-Movable</a:t>
            </a:r>
          </a:p>
        </p:txBody>
      </p:sp>
      <p:sp>
        <p:nvSpPr>
          <p:cNvPr id="3" name="Subtitle 2"/>
          <p:cNvSpPr>
            <a:spLocks noGrp="1"/>
          </p:cNvSpPr>
          <p:nvPr>
            <p:ph type="subTitle" idx="1"/>
          </p:nvPr>
        </p:nvSpPr>
        <p:spPr>
          <a:xfrm>
            <a:off x="7457440" y="1849556"/>
            <a:ext cx="4470400" cy="1655762"/>
          </a:xfrm>
        </p:spPr>
        <p:txBody>
          <a:bodyPr>
            <a:normAutofit/>
          </a:bodyPr>
          <a:lstStyle/>
          <a:p>
            <a:r>
              <a:rPr lang="en-US" sz="3200" dirty="0">
                <a:latin typeface="Arial Black" panose="020B0A04020102020204" pitchFamily="34" charset="0"/>
              </a:rPr>
              <a:t>Sunburst Arches &amp; Eyebrows</a:t>
            </a:r>
          </a:p>
        </p:txBody>
      </p:sp>
      <p:sp>
        <p:nvSpPr>
          <p:cNvPr id="5" name="Rectangle 4"/>
          <p:cNvSpPr/>
          <p:nvPr/>
        </p:nvSpPr>
        <p:spPr>
          <a:xfrm>
            <a:off x="7691120" y="3505318"/>
            <a:ext cx="4175760" cy="2677656"/>
          </a:xfrm>
          <a:prstGeom prst="rect">
            <a:avLst/>
          </a:prstGeom>
        </p:spPr>
        <p:txBody>
          <a:bodyPr wrap="square">
            <a:spAutoFit/>
          </a:bodyPr>
          <a:lstStyle/>
          <a:p>
            <a:pPr algn="ctr"/>
            <a:r>
              <a:rPr lang="en-US" sz="2400" dirty="0">
                <a:latin typeface="Arial Black" panose="020B0A04020102020204" pitchFamily="34" charset="0"/>
              </a:rPr>
              <a:t>(More Light) generally used on north and south facing windows </a:t>
            </a:r>
          </a:p>
          <a:p>
            <a:pPr algn="ctr"/>
            <a:r>
              <a:rPr lang="en-US" sz="2400" dirty="0">
                <a:latin typeface="Arial Black" panose="020B0A04020102020204" pitchFamily="34" charset="0"/>
              </a:rPr>
              <a:t> 1/4" openings between slats, block's out approx. 85% of direct sunlight</a:t>
            </a:r>
          </a:p>
        </p:txBody>
      </p:sp>
      <p:pic>
        <p:nvPicPr>
          <p:cNvPr id="6" name="Picture 5">
            <a:extLst>
              <a:ext uri="{FF2B5EF4-FFF2-40B4-BE49-F238E27FC236}">
                <a16:creationId xmlns:a16="http://schemas.microsoft.com/office/drawing/2014/main" id="{FF8AA41F-1BCF-AEBA-DF27-C5946BB77F31}"/>
              </a:ext>
            </a:extLst>
          </p:cNvPr>
          <p:cNvPicPr>
            <a:picLocks noChangeAspect="1"/>
          </p:cNvPicPr>
          <p:nvPr/>
        </p:nvPicPr>
        <p:blipFill>
          <a:blip r:embed="rId2"/>
          <a:stretch>
            <a:fillRect/>
          </a:stretch>
        </p:blipFill>
        <p:spPr>
          <a:xfrm>
            <a:off x="325120" y="1475768"/>
            <a:ext cx="6726575" cy="5044932"/>
          </a:xfrm>
          <a:prstGeom prst="rect">
            <a:avLst/>
          </a:prstGeom>
        </p:spPr>
      </p:pic>
    </p:spTree>
    <p:extLst>
      <p:ext uri="{BB962C8B-B14F-4D97-AF65-F5344CB8AC3E}">
        <p14:creationId xmlns:p14="http://schemas.microsoft.com/office/powerpoint/2010/main" val="400455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188" y="233680"/>
            <a:ext cx="5552645" cy="427837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986" y="3242591"/>
            <a:ext cx="6077374" cy="4068325"/>
          </a:xfrm>
          <a:prstGeom prst="rect">
            <a:avLst/>
          </a:prstGeom>
        </p:spPr>
      </p:pic>
      <p:sp>
        <p:nvSpPr>
          <p:cNvPr id="4" name="Title 1"/>
          <p:cNvSpPr txBox="1">
            <a:spLocks/>
          </p:cNvSpPr>
          <p:nvPr/>
        </p:nvSpPr>
        <p:spPr>
          <a:xfrm>
            <a:off x="6390168" y="1146595"/>
            <a:ext cx="6273209" cy="223286"/>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FF0000"/>
                </a:solidFill>
                <a:latin typeface="Arial Black" panose="020B0A04020102020204" pitchFamily="34" charset="0"/>
              </a:rPr>
              <a:t>Custom Non-Movable</a:t>
            </a:r>
          </a:p>
        </p:txBody>
      </p:sp>
      <p:sp>
        <p:nvSpPr>
          <p:cNvPr id="5" name="Rectangle 4"/>
          <p:cNvSpPr/>
          <p:nvPr/>
        </p:nvSpPr>
        <p:spPr>
          <a:xfrm>
            <a:off x="6993892" y="1916806"/>
            <a:ext cx="4574649" cy="1106970"/>
          </a:xfrm>
          <a:prstGeom prst="rect">
            <a:avLst/>
          </a:prstGeom>
        </p:spPr>
        <p:txBody>
          <a:bodyPr wrap="none">
            <a:spAutoFit/>
          </a:bodyPr>
          <a:lstStyle/>
          <a:p>
            <a:pPr lvl="0" algn="ctr">
              <a:lnSpc>
                <a:spcPct val="90000"/>
              </a:lnSpc>
              <a:spcBef>
                <a:spcPts val="1000"/>
              </a:spcBef>
            </a:pPr>
            <a:r>
              <a:rPr lang="en-US" sz="3200" dirty="0">
                <a:solidFill>
                  <a:prstClr val="black"/>
                </a:solidFill>
                <a:latin typeface="Arial Black" panose="020B0A04020102020204" pitchFamily="34" charset="0"/>
              </a:rPr>
              <a:t>Slatburst</a:t>
            </a:r>
            <a:r>
              <a:rPr lang="en-US" sz="900" dirty="0">
                <a:solidFill>
                  <a:prstClr val="black"/>
                </a:solidFill>
                <a:latin typeface="Arial Black" panose="020B0A04020102020204" pitchFamily="34" charset="0"/>
              </a:rPr>
              <a:t> tm </a:t>
            </a:r>
          </a:p>
          <a:p>
            <a:pPr lvl="0" algn="ctr">
              <a:lnSpc>
                <a:spcPct val="90000"/>
              </a:lnSpc>
              <a:spcBef>
                <a:spcPts val="1000"/>
              </a:spcBef>
            </a:pPr>
            <a:r>
              <a:rPr lang="en-US" sz="3200" dirty="0">
                <a:solidFill>
                  <a:prstClr val="black"/>
                </a:solidFill>
                <a:latin typeface="Arial Black" panose="020B0A04020102020204" pitchFamily="34" charset="0"/>
              </a:rPr>
              <a:t>Arches &amp; Eyebrows</a:t>
            </a:r>
          </a:p>
        </p:txBody>
      </p:sp>
      <p:sp>
        <p:nvSpPr>
          <p:cNvPr id="6" name="Rectangle 5"/>
          <p:cNvSpPr/>
          <p:nvPr/>
        </p:nvSpPr>
        <p:spPr>
          <a:xfrm>
            <a:off x="7361038" y="3773392"/>
            <a:ext cx="4724400" cy="1754326"/>
          </a:xfrm>
          <a:prstGeom prst="rect">
            <a:avLst/>
          </a:prstGeom>
        </p:spPr>
        <p:txBody>
          <a:bodyPr wrap="square">
            <a:spAutoFit/>
          </a:bodyPr>
          <a:lstStyle/>
          <a:p>
            <a:pPr algn="ctr"/>
            <a:r>
              <a:rPr lang="en-US" dirty="0">
                <a:solidFill>
                  <a:srgbClr val="000000"/>
                </a:solidFill>
                <a:effectLst/>
                <a:latin typeface="Arial Black" panose="020B0A04020102020204" pitchFamily="34" charset="0"/>
              </a:rPr>
              <a:t> (Less Light) generally used on east and west facing windows</a:t>
            </a:r>
            <a:br>
              <a:rPr lang="en-US" dirty="0">
                <a:solidFill>
                  <a:srgbClr val="000000"/>
                </a:solidFill>
                <a:effectLst/>
                <a:latin typeface="Arial Black" panose="020B0A04020102020204" pitchFamily="34" charset="0"/>
              </a:rPr>
            </a:br>
            <a:r>
              <a:rPr lang="en-US" dirty="0">
                <a:effectLst/>
                <a:latin typeface="Arial Black" panose="020B0A04020102020204" pitchFamily="34" charset="0"/>
              </a:rPr>
              <a:t> </a:t>
            </a:r>
            <a:r>
              <a:rPr lang="en-US" b="1" dirty="0">
                <a:effectLst/>
                <a:latin typeface="Arial Black" panose="020B0A04020102020204" pitchFamily="34" charset="0"/>
              </a:rPr>
              <a:t>1/8" </a:t>
            </a:r>
            <a:r>
              <a:rPr lang="en-US" dirty="0">
                <a:effectLst/>
                <a:latin typeface="Arial Black" panose="020B0A04020102020204" pitchFamily="34" charset="0"/>
              </a:rPr>
              <a:t>angled openings between slats  blocks approx. 92% of direct sunlight</a:t>
            </a:r>
            <a:br>
              <a:rPr lang="en-US" dirty="0">
                <a:effectLst/>
                <a:latin typeface="Arial, Helvetica, sans-serif"/>
              </a:rPr>
            </a:br>
            <a:endParaRPr lang="en-US" dirty="0">
              <a:effectLst/>
            </a:endParaRPr>
          </a:p>
        </p:txBody>
      </p:sp>
    </p:spTree>
    <p:extLst>
      <p:ext uri="{BB962C8B-B14F-4D97-AF65-F5344CB8AC3E}">
        <p14:creationId xmlns:p14="http://schemas.microsoft.com/office/powerpoint/2010/main" val="186881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60871" y="287078"/>
            <a:ext cx="5810102" cy="130358"/>
          </a:xfrm>
          <a:prstGeom prst="rect">
            <a:avLst/>
          </a:prstGeom>
          <a:effectLst>
            <a:outerShdw blurRad="50800" dist="38100" algn="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FF0000"/>
                </a:solidFill>
                <a:latin typeface="Arial Black" panose="020B0A04020102020204" pitchFamily="34" charset="0"/>
              </a:rPr>
              <a:t>Custom </a:t>
            </a:r>
          </a:p>
          <a:p>
            <a:pPr algn="ctr"/>
            <a:r>
              <a:rPr lang="en-US" sz="4800" dirty="0">
                <a:solidFill>
                  <a:srgbClr val="FF0000"/>
                </a:solidFill>
                <a:latin typeface="Arial Black" panose="020B0A04020102020204" pitchFamily="34" charset="0"/>
              </a:rPr>
              <a:t>Non-Movable</a:t>
            </a:r>
          </a:p>
        </p:txBody>
      </p:sp>
      <p:sp>
        <p:nvSpPr>
          <p:cNvPr id="6" name="Rectangle 5"/>
          <p:cNvSpPr/>
          <p:nvPr/>
        </p:nvSpPr>
        <p:spPr>
          <a:xfrm>
            <a:off x="6978596" y="1753780"/>
            <a:ext cx="4574650" cy="1106970"/>
          </a:xfrm>
          <a:prstGeom prst="rect">
            <a:avLst/>
          </a:prstGeom>
        </p:spPr>
        <p:txBody>
          <a:bodyPr wrap="none">
            <a:spAutoFit/>
          </a:bodyPr>
          <a:lstStyle/>
          <a:p>
            <a:pPr lvl="0" algn="ctr">
              <a:lnSpc>
                <a:spcPct val="90000"/>
              </a:lnSpc>
              <a:spcBef>
                <a:spcPts val="1000"/>
              </a:spcBef>
            </a:pPr>
            <a:r>
              <a:rPr lang="en-US" sz="3200" dirty="0">
                <a:solidFill>
                  <a:prstClr val="black"/>
                </a:solidFill>
                <a:latin typeface="Arial Black" panose="020B0A04020102020204" pitchFamily="34" charset="0"/>
              </a:rPr>
              <a:t>Blackout </a:t>
            </a:r>
          </a:p>
          <a:p>
            <a:pPr lvl="0" algn="ctr">
              <a:lnSpc>
                <a:spcPct val="90000"/>
              </a:lnSpc>
              <a:spcBef>
                <a:spcPts val="1000"/>
              </a:spcBef>
            </a:pPr>
            <a:r>
              <a:rPr lang="en-US" sz="3200" dirty="0">
                <a:solidFill>
                  <a:prstClr val="black"/>
                </a:solidFill>
                <a:latin typeface="Arial Black" panose="020B0A04020102020204" pitchFamily="34" charset="0"/>
              </a:rPr>
              <a:t>Arches &amp; Eyebrows</a:t>
            </a:r>
          </a:p>
        </p:txBody>
      </p:sp>
      <p:sp>
        <p:nvSpPr>
          <p:cNvPr id="7" name="Rectangle 6"/>
          <p:cNvSpPr/>
          <p:nvPr/>
        </p:nvSpPr>
        <p:spPr>
          <a:xfrm>
            <a:off x="6577070" y="3464036"/>
            <a:ext cx="5593903" cy="2308324"/>
          </a:xfrm>
          <a:prstGeom prst="rect">
            <a:avLst/>
          </a:prstGeom>
        </p:spPr>
        <p:txBody>
          <a:bodyPr wrap="square">
            <a:spAutoFit/>
          </a:bodyPr>
          <a:lstStyle/>
          <a:p>
            <a:pPr>
              <a:spcBef>
                <a:spcPts val="0"/>
              </a:spcBef>
              <a:spcAft>
                <a:spcPts val="0"/>
              </a:spcAft>
            </a:pPr>
            <a:r>
              <a:rPr lang="en-US" dirty="0">
                <a:solidFill>
                  <a:srgbClr val="000000"/>
                </a:solidFill>
                <a:effectLst/>
                <a:latin typeface="Arial Black" panose="020B0A04020102020204" pitchFamily="34" charset="0"/>
              </a:rPr>
              <a:t> (No light) generally used in bedrooms, baby rooms ,and TV rooms</a:t>
            </a:r>
            <a:r>
              <a:rPr lang="en-US" dirty="0">
                <a:effectLst/>
                <a:latin typeface="Arial Black" panose="020B0A04020102020204" pitchFamily="34" charset="0"/>
              </a:rPr>
              <a:t> Resembles the sunburst Arch except the 1/4" groves are not completely cut through</a:t>
            </a:r>
            <a:br>
              <a:rPr lang="en-US" dirty="0">
                <a:effectLst/>
                <a:latin typeface="Arial Black" panose="020B0A04020102020204" pitchFamily="34" charset="0"/>
              </a:rPr>
            </a:br>
            <a:r>
              <a:rPr lang="en-US" dirty="0">
                <a:effectLst/>
                <a:latin typeface="Arial Black" panose="020B0A04020102020204" pitchFamily="34" charset="0"/>
              </a:rPr>
              <a:t> 100% energy efficient, a great treatment to darken any room.</a:t>
            </a:r>
            <a:br>
              <a:rPr lang="en-US" dirty="0">
                <a:effectLst/>
                <a:latin typeface="Arial Black" panose="020B0A04020102020204" pitchFamily="34" charset="0"/>
              </a:rPr>
            </a:br>
            <a:r>
              <a:rPr lang="en-US" dirty="0">
                <a:effectLst/>
                <a:latin typeface="Arial Black" panose="020B0A04020102020204" pitchFamily="34" charset="0"/>
              </a:rPr>
              <a:t>  Place over any window or door to have today's Arched window look</a:t>
            </a:r>
          </a:p>
        </p:txBody>
      </p:sp>
      <p:pic>
        <p:nvPicPr>
          <p:cNvPr id="8" name="Picture 7" descr="A close-up of a door&#10;&#10;Description automatically generated">
            <a:extLst>
              <a:ext uri="{FF2B5EF4-FFF2-40B4-BE49-F238E27FC236}">
                <a16:creationId xmlns:a16="http://schemas.microsoft.com/office/drawing/2014/main" id="{3FE0EBEF-F30A-E2B8-C1ED-693361678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50" y="1753780"/>
            <a:ext cx="6441920" cy="3561758"/>
          </a:xfrm>
          <a:prstGeom prst="rect">
            <a:avLst/>
          </a:prstGeom>
        </p:spPr>
      </p:pic>
    </p:spTree>
    <p:extLst>
      <p:ext uri="{BB962C8B-B14F-4D97-AF65-F5344CB8AC3E}">
        <p14:creationId xmlns:p14="http://schemas.microsoft.com/office/powerpoint/2010/main" val="788323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60" y="107031"/>
            <a:ext cx="5831840" cy="4373880"/>
          </a:xfrm>
          <a:prstGeom prst="rect">
            <a:avLst/>
          </a:prstGeom>
        </p:spPr>
      </p:pic>
      <p:sp>
        <p:nvSpPr>
          <p:cNvPr id="4" name="Title 1"/>
          <p:cNvSpPr txBox="1">
            <a:spLocks/>
          </p:cNvSpPr>
          <p:nvPr/>
        </p:nvSpPr>
        <p:spPr>
          <a:xfrm>
            <a:off x="8355411" y="983219"/>
            <a:ext cx="4714240" cy="167322"/>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0000"/>
                </a:solidFill>
                <a:latin typeface="Arial Black" panose="020B0A04020102020204" pitchFamily="34" charset="0"/>
              </a:rPr>
              <a:t>Custom</a:t>
            </a:r>
            <a:r>
              <a:rPr lang="en-US" sz="3600" dirty="0">
                <a:solidFill>
                  <a:srgbClr val="FF0000"/>
                </a:solidFill>
                <a:latin typeface="Arial Black" panose="020B0A04020102020204" pitchFamily="34" charset="0"/>
              </a:rPr>
              <a:t> </a:t>
            </a:r>
          </a:p>
        </p:txBody>
      </p:sp>
      <p:sp>
        <p:nvSpPr>
          <p:cNvPr id="5" name="Rectangle 4"/>
          <p:cNvSpPr/>
          <p:nvPr/>
        </p:nvSpPr>
        <p:spPr>
          <a:xfrm>
            <a:off x="6646966" y="1740486"/>
            <a:ext cx="6143617" cy="1106970"/>
          </a:xfrm>
          <a:prstGeom prst="rect">
            <a:avLst/>
          </a:prstGeom>
        </p:spPr>
        <p:txBody>
          <a:bodyPr wrap="square">
            <a:spAutoFit/>
          </a:bodyPr>
          <a:lstStyle/>
          <a:p>
            <a:pPr lvl="0" algn="ctr">
              <a:lnSpc>
                <a:spcPct val="90000"/>
              </a:lnSpc>
              <a:spcBef>
                <a:spcPts val="1000"/>
              </a:spcBef>
            </a:pPr>
            <a:r>
              <a:rPr lang="en-US" sz="3200" dirty="0">
                <a:solidFill>
                  <a:prstClr val="black"/>
                </a:solidFill>
                <a:latin typeface="Arial Black" panose="020B0A04020102020204" pitchFamily="34" charset="0"/>
              </a:rPr>
              <a:t>Operable</a:t>
            </a:r>
          </a:p>
          <a:p>
            <a:pPr lvl="0" algn="ctr">
              <a:lnSpc>
                <a:spcPct val="90000"/>
              </a:lnSpc>
              <a:spcBef>
                <a:spcPts val="1000"/>
              </a:spcBef>
            </a:pPr>
            <a:r>
              <a:rPr lang="en-US" sz="3200" dirty="0">
                <a:solidFill>
                  <a:prstClr val="black"/>
                </a:solidFill>
                <a:latin typeface="Arial Black" panose="020B0A04020102020204" pitchFamily="34" charset="0"/>
              </a:rPr>
              <a:t> Arches &amp; Eyebrows</a:t>
            </a:r>
          </a:p>
        </p:txBody>
      </p:sp>
      <p:sp>
        <p:nvSpPr>
          <p:cNvPr id="6" name="Rectangle 5"/>
          <p:cNvSpPr/>
          <p:nvPr/>
        </p:nvSpPr>
        <p:spPr>
          <a:xfrm>
            <a:off x="6984644" y="3752489"/>
            <a:ext cx="5207355" cy="2862322"/>
          </a:xfrm>
          <a:prstGeom prst="rect">
            <a:avLst/>
          </a:prstGeom>
        </p:spPr>
        <p:txBody>
          <a:bodyPr wrap="square">
            <a:spAutoFit/>
          </a:bodyPr>
          <a:lstStyle/>
          <a:p>
            <a:r>
              <a:rPr lang="en-US" b="1" i="1" dirty="0">
                <a:latin typeface="Arial Black" panose="020B0A04020102020204" pitchFamily="34" charset="0"/>
              </a:rPr>
              <a:t>Fully adjustable Operable Slatburst Arch </a:t>
            </a:r>
            <a:r>
              <a:rPr lang="en-US" sz="1000" b="1" i="1" dirty="0">
                <a:latin typeface="Arial Black" panose="020B0A04020102020204" pitchFamily="34" charset="0"/>
              </a:rPr>
              <a:t>tm</a:t>
            </a:r>
            <a:r>
              <a:rPr lang="en-US" b="1" i="1" dirty="0">
                <a:latin typeface="Arial Black" panose="020B0A04020102020204" pitchFamily="34" charset="0"/>
              </a:rPr>
              <a:t> </a:t>
            </a:r>
            <a:endParaRPr lang="en-US" dirty="0">
              <a:latin typeface="Arial Black" panose="020B0A04020102020204" pitchFamily="34" charset="0"/>
            </a:endParaRPr>
          </a:p>
          <a:p>
            <a:r>
              <a:rPr lang="en-US" dirty="0">
                <a:latin typeface="Arial Black" panose="020B0A04020102020204" pitchFamily="34" charset="0"/>
              </a:rPr>
              <a:t>Offered in many custom shapes and</a:t>
            </a:r>
          </a:p>
          <a:p>
            <a:r>
              <a:rPr lang="en-US" dirty="0">
                <a:latin typeface="Arial Black" panose="020B0A04020102020204" pitchFamily="34" charset="0"/>
              </a:rPr>
              <a:t>sizes</a:t>
            </a:r>
          </a:p>
          <a:p>
            <a:r>
              <a:rPr lang="en-US" dirty="0">
                <a:latin typeface="Arial Black" panose="020B0A04020102020204" pitchFamily="34" charset="0"/>
              </a:rPr>
              <a:t>Manufactured with quality shutter hardware</a:t>
            </a:r>
          </a:p>
          <a:p>
            <a:r>
              <a:rPr lang="en-US" dirty="0">
                <a:latin typeface="Arial Black" panose="020B0A04020102020204" pitchFamily="34" charset="0"/>
              </a:rPr>
              <a:t>Arches over 48" are fabricated with additional fixed center support a maybe manufactured in 2 pieces to prevent freight damage</a:t>
            </a:r>
            <a:endParaRPr lang="en-US" dirty="0">
              <a:effectLst/>
              <a:latin typeface="Arial Black" panose="020B0A04020102020204" pitchFamily="34" charset="0"/>
            </a:endParaRPr>
          </a:p>
        </p:txBody>
      </p:sp>
      <p:pic>
        <p:nvPicPr>
          <p:cNvPr id="7" name="Picture 6" descr="A living room with a tv and a ceiling fan&#10;&#10;Description automatically generated">
            <a:extLst>
              <a:ext uri="{FF2B5EF4-FFF2-40B4-BE49-F238E27FC236}">
                <a16:creationId xmlns:a16="http://schemas.microsoft.com/office/drawing/2014/main" id="{B89B173F-068D-4EF3-0CC2-6C0CFD9CA8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953" y="3108566"/>
            <a:ext cx="4695013" cy="3521260"/>
          </a:xfrm>
          <a:prstGeom prst="rect">
            <a:avLst/>
          </a:prstGeom>
        </p:spPr>
      </p:pic>
    </p:spTree>
    <p:extLst>
      <p:ext uri="{BB962C8B-B14F-4D97-AF65-F5344CB8AC3E}">
        <p14:creationId xmlns:p14="http://schemas.microsoft.com/office/powerpoint/2010/main" val="190675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99" y="265814"/>
            <a:ext cx="6860698" cy="4605386"/>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7054" b="19225"/>
          <a:stretch/>
        </p:blipFill>
        <p:spPr>
          <a:xfrm>
            <a:off x="184299" y="4903802"/>
            <a:ext cx="6312194" cy="206981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217" t="24496" r="4690" b="30232"/>
          <a:stretch/>
        </p:blipFill>
        <p:spPr>
          <a:xfrm>
            <a:off x="6339131" y="4903802"/>
            <a:ext cx="5571462" cy="2172052"/>
          </a:xfrm>
          <a:prstGeom prst="rect">
            <a:avLst/>
          </a:prstGeom>
        </p:spPr>
      </p:pic>
      <p:sp>
        <p:nvSpPr>
          <p:cNvPr id="6" name="Title 1"/>
          <p:cNvSpPr txBox="1">
            <a:spLocks/>
          </p:cNvSpPr>
          <p:nvPr/>
        </p:nvSpPr>
        <p:spPr>
          <a:xfrm>
            <a:off x="7127913" y="1888325"/>
            <a:ext cx="4924723" cy="1360363"/>
          </a:xfrm>
          <a:prstGeom prst="rect">
            <a:avLst/>
          </a:prstGeom>
          <a:effectLst>
            <a:outerShdw blurRad="50800" dist="38100" dir="2700000" algn="tl" rotWithShape="0">
              <a:prstClr val="black">
                <a:alpha val="40000"/>
              </a:prstClr>
            </a:outerShdw>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FF0000"/>
                </a:solidFill>
                <a:latin typeface="Arial Black" panose="020B0A04020102020204" pitchFamily="34" charset="0"/>
              </a:rPr>
              <a:t>Custom Specialty Shaped</a:t>
            </a:r>
          </a:p>
          <a:p>
            <a:pPr algn="ctr"/>
            <a:r>
              <a:rPr lang="en-US" sz="3600" dirty="0">
                <a:solidFill>
                  <a:srgbClr val="FF0000"/>
                </a:solidFill>
                <a:latin typeface="Arial Black" panose="020B0A04020102020204" pitchFamily="34" charset="0"/>
              </a:rPr>
              <a:t>Arches &amp; Eyebrows</a:t>
            </a:r>
          </a:p>
        </p:txBody>
      </p:sp>
    </p:spTree>
    <p:extLst>
      <p:ext uri="{BB962C8B-B14F-4D97-AF65-F5344CB8AC3E}">
        <p14:creationId xmlns:p14="http://schemas.microsoft.com/office/powerpoint/2010/main" val="295728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6914706" y="3413021"/>
            <a:ext cx="4515293" cy="1754326"/>
          </a:xfrm>
          <a:prstGeom prst="rect">
            <a:avLst/>
          </a:prstGeom>
        </p:spPr>
        <p:txBody>
          <a:bodyPr wrap="square">
            <a:spAutoFit/>
          </a:bodyPr>
          <a:lstStyle/>
          <a:p>
            <a:r>
              <a:rPr lang="en-US" b="1" dirty="0">
                <a:solidFill>
                  <a:prstClr val="black"/>
                </a:solidFill>
                <a:latin typeface="Arial Black" panose="020B0A04020102020204" pitchFamily="34" charset="0"/>
              </a:rPr>
              <a:t>Operable Arches</a:t>
            </a:r>
            <a:r>
              <a:rPr lang="en-US" dirty="0">
                <a:solidFill>
                  <a:prstClr val="black"/>
                </a:solidFill>
                <a:latin typeface="Arial Black" panose="020B0A04020102020204" pitchFamily="34" charset="0"/>
              </a:rPr>
              <a:t> over </a:t>
            </a:r>
            <a:r>
              <a:rPr lang="en-US" b="1" i="1" dirty="0">
                <a:solidFill>
                  <a:prstClr val="black"/>
                </a:solidFill>
                <a:latin typeface="Arial Black" panose="020B0A04020102020204" pitchFamily="34" charset="0"/>
              </a:rPr>
              <a:t>49" </a:t>
            </a:r>
            <a:r>
              <a:rPr lang="en-US" dirty="0">
                <a:solidFill>
                  <a:prstClr val="black"/>
                </a:solidFill>
                <a:latin typeface="Arial Black" panose="020B0A04020102020204" pitchFamily="34" charset="0"/>
              </a:rPr>
              <a:t>will be shipped in two pieces(easier to install!) to prevent freight damages. Assembled by just sliding together.</a:t>
            </a:r>
            <a:br>
              <a:rPr lang="en-US" dirty="0">
                <a:solidFill>
                  <a:prstClr val="black"/>
                </a:solidFill>
                <a:latin typeface="Arial Black" panose="020B0A04020102020204" pitchFamily="34" charset="0"/>
              </a:rPr>
            </a:br>
            <a:endParaRPr lang="en-US" dirty="0">
              <a:solidFill>
                <a:prstClr val="black"/>
              </a:solidFill>
              <a:latin typeface="Arial Black" panose="020B0A040201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066" y="184684"/>
            <a:ext cx="3958856" cy="26351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34" y="2456120"/>
            <a:ext cx="3716904" cy="24740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809" y="4705683"/>
            <a:ext cx="3233529" cy="2152317"/>
          </a:xfrm>
          <a:prstGeom prst="rect">
            <a:avLst/>
          </a:prstGeom>
        </p:spPr>
      </p:pic>
      <p:sp>
        <p:nvSpPr>
          <p:cNvPr id="8" name="TextBox 7"/>
          <p:cNvSpPr txBox="1"/>
          <p:nvPr/>
        </p:nvSpPr>
        <p:spPr>
          <a:xfrm>
            <a:off x="6124353" y="797442"/>
            <a:ext cx="5305646" cy="1754326"/>
          </a:xfrm>
          <a:prstGeom prst="rect">
            <a:avLst/>
          </a:prstGeom>
          <a:noFill/>
        </p:spPr>
        <p:txBody>
          <a:bodyPr wrap="square" rtlCol="0">
            <a:spAutoFit/>
          </a:bodyPr>
          <a:lstStyle/>
          <a:p>
            <a:pPr algn="ctr"/>
            <a:r>
              <a:rPr lang="en-US" sz="3600" dirty="0">
                <a:solidFill>
                  <a:srgbClr val="FF0000"/>
                </a:solidFill>
                <a:latin typeface="Arial Black" panose="020B0A04020102020204" pitchFamily="34" charset="0"/>
              </a:rPr>
              <a:t>2 Piece Custom Arches &amp; Eyebrows over 49”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112933" y="2623679"/>
            <a:ext cx="1885885" cy="182911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67381" y="5182384"/>
            <a:ext cx="1051432" cy="232142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132386" y="4491991"/>
            <a:ext cx="2321422" cy="1325387"/>
          </a:xfrm>
          <a:prstGeom prst="rect">
            <a:avLst/>
          </a:prstGeom>
        </p:spPr>
      </p:pic>
      <p:sp>
        <p:nvSpPr>
          <p:cNvPr id="5" name="TextBox 4"/>
          <p:cNvSpPr txBox="1"/>
          <p:nvPr/>
        </p:nvSpPr>
        <p:spPr>
          <a:xfrm rot="20496198">
            <a:off x="5793969" y="5445437"/>
            <a:ext cx="3325091" cy="369332"/>
          </a:xfrm>
          <a:prstGeom prst="rect">
            <a:avLst/>
          </a:prstGeom>
          <a:noFill/>
        </p:spPr>
        <p:txBody>
          <a:bodyPr wrap="square" rtlCol="0">
            <a:spAutoFit/>
          </a:bodyPr>
          <a:lstStyle/>
          <a:p>
            <a:r>
              <a:rPr lang="en-US" dirty="0">
                <a:solidFill>
                  <a:prstClr val="black"/>
                </a:solidFill>
              </a:rPr>
              <a:t>New Tongue &amp; Groove  Design</a:t>
            </a:r>
          </a:p>
        </p:txBody>
      </p:sp>
    </p:spTree>
    <p:extLst>
      <p:ext uri="{BB962C8B-B14F-4D97-AF65-F5344CB8AC3E}">
        <p14:creationId xmlns:p14="http://schemas.microsoft.com/office/powerpoint/2010/main" val="3526720437"/>
      </p:ext>
    </p:extLst>
  </p:cSld>
  <p:clrMapOvr>
    <a:masterClrMapping/>
  </p:clrMapOvr>
  <mc:AlternateContent xmlns:mc="http://schemas.openxmlformats.org/markup-compatibility/2006" xmlns:p14="http://schemas.microsoft.com/office/powerpoint/2010/main">
    <mc:Choice Requires="p14">
      <p:transition spd="slow" p14:dur="2000" advTm="13819"/>
    </mc:Choice>
    <mc:Fallback xmlns="">
      <p:transition spd="slow" advTm="138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78" y="190071"/>
            <a:ext cx="3979416" cy="26455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78" y="2835666"/>
            <a:ext cx="2390775" cy="15906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740" y="4426341"/>
            <a:ext cx="2381250" cy="159067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1595"/>
          <a:stretch/>
        </p:blipFill>
        <p:spPr>
          <a:xfrm>
            <a:off x="2611990" y="4568211"/>
            <a:ext cx="3448050" cy="22897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1515" y="2680927"/>
            <a:ext cx="3438525" cy="2286000"/>
          </a:xfrm>
          <a:prstGeom prst="rect">
            <a:avLst/>
          </a:prstGeom>
        </p:spPr>
      </p:pic>
      <p:sp>
        <p:nvSpPr>
          <p:cNvPr id="7" name="Rectangle 6"/>
          <p:cNvSpPr/>
          <p:nvPr/>
        </p:nvSpPr>
        <p:spPr>
          <a:xfrm>
            <a:off x="6524945" y="3127783"/>
            <a:ext cx="4743236" cy="2585323"/>
          </a:xfrm>
          <a:prstGeom prst="rect">
            <a:avLst/>
          </a:prstGeom>
        </p:spPr>
        <p:txBody>
          <a:bodyPr wrap="square">
            <a:spAutoFit/>
          </a:bodyPr>
          <a:lstStyle/>
          <a:p>
            <a:r>
              <a:rPr lang="en-US" b="1" dirty="0">
                <a:latin typeface="Arial Black" panose="020B0A04020102020204" pitchFamily="34" charset="0"/>
              </a:rPr>
              <a:t>Large Arches</a:t>
            </a:r>
            <a:r>
              <a:rPr lang="en-US" dirty="0">
                <a:latin typeface="Arial Black" panose="020B0A04020102020204" pitchFamily="34" charset="0"/>
              </a:rPr>
              <a:t> over 59" will be shipped in two pieces to prevent freight damages. Assembled by just sliding together, our overlapping design assures no light gaps after installation.  Show below is an 96" wide Sunburst arch. Wider Arches can be manufactured into three pieces</a:t>
            </a:r>
          </a:p>
        </p:txBody>
      </p:sp>
      <p:sp>
        <p:nvSpPr>
          <p:cNvPr id="8" name="TextBox 7"/>
          <p:cNvSpPr txBox="1"/>
          <p:nvPr/>
        </p:nvSpPr>
        <p:spPr>
          <a:xfrm>
            <a:off x="6060039" y="976046"/>
            <a:ext cx="5673047" cy="1754326"/>
          </a:xfrm>
          <a:prstGeom prst="rect">
            <a:avLst/>
          </a:prstGeom>
          <a:noFill/>
        </p:spPr>
        <p:txBody>
          <a:bodyPr wrap="square" rtlCol="0">
            <a:spAutoFit/>
          </a:bodyPr>
          <a:lstStyle/>
          <a:p>
            <a:pPr algn="ctr"/>
            <a:r>
              <a:rPr lang="en-US" sz="3600" b="1" dirty="0">
                <a:solidFill>
                  <a:srgbClr val="FF0000"/>
                </a:solidFill>
                <a:latin typeface="Arial Black" panose="020B0A04020102020204" pitchFamily="34" charset="0"/>
              </a:rPr>
              <a:t>2 Piece Non-Movable Arches &amp; Eyebrow over 59”</a:t>
            </a:r>
          </a:p>
        </p:txBody>
      </p:sp>
    </p:spTree>
    <p:extLst>
      <p:ext uri="{BB962C8B-B14F-4D97-AF65-F5344CB8AC3E}">
        <p14:creationId xmlns:p14="http://schemas.microsoft.com/office/powerpoint/2010/main" val="1341071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577</Words>
  <Application>Microsoft Office PowerPoint</Application>
  <PresentationFormat>Widescreen</PresentationFormat>
  <Paragraphs>43</Paragraphs>
  <Slides>13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Arial</vt:lpstr>
      <vt:lpstr>Arial Black</vt:lpstr>
      <vt:lpstr>Arial, Helvetica, sans-serif</vt:lpstr>
      <vt:lpstr>Calibri</vt:lpstr>
      <vt:lpstr>Calibri Light</vt:lpstr>
      <vt:lpstr>Helvetica, Arial, sans-serif</vt:lpstr>
      <vt:lpstr>Office Theme</vt:lpstr>
      <vt:lpstr>Document</vt:lpstr>
      <vt:lpstr>PowerPoint Presentation</vt:lpstr>
      <vt:lpstr>PowerPoint Presentation</vt:lpstr>
      <vt:lpstr>Custom  Non-Movable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 Non-Movable Aches</dc:title>
  <dc:creator>paul king</dc:creator>
  <cp:lastModifiedBy>american arches king</cp:lastModifiedBy>
  <cp:revision>114</cp:revision>
  <dcterms:created xsi:type="dcterms:W3CDTF">2014-01-08T22:58:46Z</dcterms:created>
  <dcterms:modified xsi:type="dcterms:W3CDTF">2023-11-17T15:17:49Z</dcterms:modified>
</cp:coreProperties>
</file>